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626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2499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228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03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498597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848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6718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717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7747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2172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353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E8C721C-02B4-43EA-9581-05458ED255E4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6184980-B41D-4FAE-8AD8-A6E1C1563D4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9958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E47193-4BE8-4630-B587-E842A3351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460" y="0"/>
            <a:ext cx="10318418" cy="4394988"/>
          </a:xfrm>
        </p:spPr>
        <p:txBody>
          <a:bodyPr/>
          <a:lstStyle/>
          <a:p>
            <a:r>
              <a:rPr lang="ru-RU" dirty="0"/>
              <a:t>Разрез как смысл</a:t>
            </a:r>
            <a:br>
              <a:rPr lang="ru-RU" dirty="0"/>
            </a:br>
            <a:r>
              <a:rPr lang="ru-RU" dirty="0"/>
              <a:t>жизни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E20378F-C4B8-4933-A82B-4FF2B3D6F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6562" y="4067171"/>
            <a:ext cx="4073459" cy="2951251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Выполнил: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Иванов Иван Иванович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МАОУ СОШ школа будущего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latin typeface="+mj-lt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j-lt"/>
                <a:ea typeface="Calibri"/>
                <a:cs typeface="Calibri"/>
                <a:sym typeface="Calibri"/>
              </a:rPr>
              <a:t>Байгашов</a:t>
            </a: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 Алексей Сергеевич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Calibri"/>
                <a:cs typeface="Calibri"/>
                <a:sym typeface="Calibri"/>
              </a:rPr>
              <a:t>БФУ им. И. Канта</a:t>
            </a:r>
          </a:p>
        </p:txBody>
      </p:sp>
    </p:spTree>
    <p:extLst>
      <p:ext uri="{BB962C8B-B14F-4D97-AF65-F5344CB8AC3E}">
        <p14:creationId xmlns:p14="http://schemas.microsoft.com/office/powerpoint/2010/main" val="1454510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3650AA-82B1-4E7F-A8CA-43838F092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Заключение и перспективы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B3A837-CAEE-43DF-B05F-3D817D7F2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839" y="1532022"/>
            <a:ext cx="10178322" cy="3593591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Проведённое исследование показало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(</a:t>
            </a: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полное исследование и все опыты есть в статье проекта), что при увеличении 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R </a:t>
            </a: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гильотине сложнее разрубить материал. Чем меньше масса, тем сложнее гильотине разрезать объект. Чем больше высота, тем легче больше гильотина будет разрезать объект.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Мы узнали при каких параметрах гильотине сможет разрезать объекты с большой плотность материала, а при каких для неё это уже невозможно.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В дальнейшем я думаю сделать приложение, в котором пользователи смогут вставлять параметры и смогут узнать какой силой обладает такое простое сооружение как гильотина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8450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CE43C-C716-41BD-AB03-B22BE7C67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E0CF1A-DB07-47E9-B73D-F5F3ADA25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solidFill>
                  <a:schemeClr val="tx1"/>
                </a:solidFill>
                <a:latin typeface="Kankin" panose="02000506000000020004" pitchFamily="2" charset="0"/>
              </a:rPr>
              <a:t>Гильотина старинный механизм для казни людей наполненный физикой с начало до конца. Ведь для разреза человеческой кости нужно много чего рассчитать. Мне захотелось сделать модель этого интересного механизма протестировав на разных материалах. В работе планируется создать модель гильотины. Полученный результат показывает как гильотина разрежет какой либо объект предмет и разрежет ли она его вообще при заданной высоте и массе. </a:t>
            </a:r>
            <a:r>
              <a:rPr lang="ru-RU" sz="24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Для решения этой задачи необходимо рассчитать на какое расстояние углубиться лезвие гильотины в объект</a:t>
            </a:r>
            <a:r>
              <a:rPr lang="ru-RU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.</a:t>
            </a:r>
            <a:endParaRPr lang="ru-RU" sz="2400" dirty="0">
              <a:solidFill>
                <a:schemeClr val="tx1"/>
              </a:solidFill>
              <a:latin typeface="+mj-lt"/>
            </a:endParaRPr>
          </a:p>
          <a:p>
            <a:endParaRPr lang="ru-RU" sz="2400" dirty="0">
              <a:solidFill>
                <a:schemeClr val="tx1"/>
              </a:solidFill>
              <a:latin typeface="Kankin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30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278A71-92F0-4974-9EDF-5F82F7D60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775117-AA33-48C5-B788-80E17537C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>
                <a:solidFill>
                  <a:schemeClr val="tx1"/>
                </a:solidFill>
                <a:latin typeface="Kankin" panose="02000506000000020004" pitchFamily="2" charset="0"/>
              </a:rPr>
              <a:t>Цель: Смоделировать гильотину, при помощи языка </a:t>
            </a:r>
            <a:r>
              <a:rPr lang="en-US" sz="2800" dirty="0">
                <a:solidFill>
                  <a:schemeClr val="tx1"/>
                </a:solidFill>
                <a:latin typeface="Kankin" panose="02000506000000020004" pitchFamily="2" charset="0"/>
              </a:rPr>
              <a:t>Python</a:t>
            </a:r>
            <a:endParaRPr lang="ru-RU" sz="2800" dirty="0">
              <a:solidFill>
                <a:schemeClr val="tx1"/>
              </a:solidFill>
              <a:latin typeface="Kankin" panose="02000506000000020004" pitchFamily="2" charset="0"/>
            </a:endParaRPr>
          </a:p>
          <a:p>
            <a:r>
              <a:rPr lang="ru-RU" sz="2800" dirty="0">
                <a:solidFill>
                  <a:schemeClr val="tx1"/>
                </a:solidFill>
                <a:latin typeface="Kankin" panose="02000506000000020004" pitchFamily="2" charset="0"/>
              </a:rPr>
              <a:t>Задачи:</a:t>
            </a:r>
          </a:p>
          <a:p>
            <a:pPr lvl="1"/>
            <a:r>
              <a:rPr lang="ru-RU" sz="2600" dirty="0">
                <a:solidFill>
                  <a:schemeClr val="tx1"/>
                </a:solidFill>
                <a:latin typeface="Kankin" panose="02000506000000020004" pitchFamily="2" charset="0"/>
              </a:rPr>
              <a:t>Провести необходимые вычислении с использованием нужный формул.</a:t>
            </a:r>
            <a:endParaRPr lang="ru-RU" dirty="0">
              <a:solidFill>
                <a:schemeClr val="tx1"/>
              </a:solidFill>
              <a:latin typeface="Kankin" panose="02000506000000020004" pitchFamily="2" charset="0"/>
            </a:endParaRPr>
          </a:p>
          <a:p>
            <a:pPr lvl="1"/>
            <a:r>
              <a:rPr lang="ru-RU" sz="2600" dirty="0">
                <a:solidFill>
                  <a:schemeClr val="tx1"/>
                </a:solidFill>
                <a:latin typeface="Kankin" panose="02000506000000020004" pitchFamily="2" charset="0"/>
              </a:rPr>
              <a:t> Смоделировать гильотину в виде модели используя получение данные из прошлых шагов.</a:t>
            </a:r>
          </a:p>
        </p:txBody>
      </p:sp>
    </p:spTree>
    <p:extLst>
      <p:ext uri="{BB962C8B-B14F-4D97-AF65-F5344CB8AC3E}">
        <p14:creationId xmlns:p14="http://schemas.microsoft.com/office/powerpoint/2010/main" val="285773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7A4D90-AA07-4F23-8366-CE7D288D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72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Постановка задачи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C8CB80B-56BE-4F86-BF3E-3BF850FF5A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98752" y="1419727"/>
                <a:ext cx="11004490" cy="5438273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Это расстояние можно выразить из работы совершённой гильотиной при соприкосновении с объектом.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A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=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F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*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l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У гильотины в потенциальная энергия и она будет ровна работе гильотины.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m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*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g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*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h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= 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F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*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l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m</a:t>
                </a:r>
                <a:r>
                  <a:rPr lang="ru-RU" sz="1600" baseline="-250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- 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масса</a:t>
                </a:r>
                <a:r>
                  <a:rPr lang="ru-RU" sz="1600" baseline="-250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 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гильотины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h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- высота гильотины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l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- длина прореза.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F</a:t>
                </a:r>
                <a:r>
                  <a:rPr lang="ru-RU" sz="16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 — это сила сопротивления. Она вычисляется по формуле</a:t>
                </a:r>
                <a:endParaRPr lang="ru-RU" sz="16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24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F</a:t>
                </a:r>
                <a:r>
                  <a:rPr lang="ru-RU" sz="2400" b="1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4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24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𝝆</m:t>
                        </m:r>
                        <m:r>
                          <a:rPr lang="ru-RU" sz="24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ru-RU" sz="24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𝑺</m:t>
                        </m:r>
                        <m:sSup>
                          <m:sSupPr>
                            <m:ctrlPr>
                              <a:rPr lang="ru-RU" sz="24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ru-RU" sz="24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  <m:r>
                              <a:rPr lang="ru-RU" sz="24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𝒗</m:t>
                            </m:r>
                          </m:e>
                          <m:sup>
                            <m:r>
                              <a:rPr lang="ru-RU" sz="2400" b="1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num>
                      <m:den>
                        <m:r>
                          <a:rPr lang="ru-RU" sz="2400" b="1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ru-RU" sz="24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*</a:t>
                </a:r>
                <a:r>
                  <a:rPr lang="en-US" sz="24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k</a:t>
                </a:r>
                <a:endParaRPr lang="ru-RU" sz="24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C8CB80B-56BE-4F86-BF3E-3BF850FF5A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8752" y="1419727"/>
                <a:ext cx="11004490" cy="5438273"/>
              </a:xfrm>
              <a:blipFill>
                <a:blip r:embed="rId2"/>
                <a:stretch>
                  <a:fillRect l="-2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845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F2183-8C47-4110-8B9F-0D4EA729F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54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Постановка задачи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75368DE-E3E0-4A6B-9103-FD142EE714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4400" y="1307433"/>
                <a:ext cx="11020926" cy="543827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k</a:t>
                </a: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- коэффициент, который мы узнали когда проверяли гильотина на разных материалах. Для каждого материала свой. Зависит от свойств материала.</a:t>
                </a:r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S</a:t>
                </a: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- в нашем случае площадь круга.</a:t>
                </a:r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ρ- плотность гильотины</a:t>
                </a:r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В нашем случае мы не будем учитывать скорость, потому что это скорость частиц, и она справедлива для движения в газах, но не в твёрдых телах.</a:t>
                </a:r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Используя данные формулы выражаем нужный параметр </a:t>
                </a:r>
                <a:r>
                  <a:rPr lang="en-US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l</a:t>
                </a: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:</a:t>
                </a:r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l</a:t>
                </a:r>
                <a:r>
                  <a:rPr lang="ru-RU" sz="1900" dirty="0">
                    <a:solidFill>
                      <a:srgbClr val="000000"/>
                    </a:solidFill>
                    <a:effectLst/>
                    <a:latin typeface="Kankin" panose="02000506000000020004" pitchFamily="2" charset="0"/>
                    <a:ea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2∗</m:t>
                        </m:r>
                        <m:r>
                          <a:rPr lang="en-US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en-US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ru-RU" sz="190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ρ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  <m:r>
                          <a:rPr lang="ru-RU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en-US" sz="19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den>
                    </m:f>
                  </m:oMath>
                </a14:m>
                <a:endParaRPr lang="ru-RU" sz="1900" dirty="0">
                  <a:effectLst/>
                  <a:latin typeface="Kankin" panose="02000506000000020004" pitchFamily="2" charset="0"/>
                  <a:ea typeface="Calibri" panose="020F0502020204030204" pitchFamily="34" charset="0"/>
                </a:endParaRPr>
              </a:p>
              <a:p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75368DE-E3E0-4A6B-9103-FD142EE714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4400" y="1307433"/>
                <a:ext cx="11020926" cy="5438272"/>
              </a:xfrm>
              <a:blipFill>
                <a:blip r:embed="rId2"/>
                <a:stretch>
                  <a:fillRect l="-387" t="-22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5982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EBE765-4013-49E2-B7F8-129BBD0B4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Начальные условия и параметры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13BCB6B-D4C9-4BE8-980F-E2BDF9E4F9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7413822"/>
              </p:ext>
            </p:extLst>
          </p:nvPr>
        </p:nvGraphicFramePr>
        <p:xfrm>
          <a:off x="1315674" y="3173585"/>
          <a:ext cx="6114415" cy="1979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114415">
                  <a:extLst>
                    <a:ext uri="{9D8B030D-6E8A-4147-A177-3AD203B41FA5}">
                      <a16:colId xmlns:a16="http://schemas.microsoft.com/office/drawing/2014/main" val="226155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dirty="0">
                          <a:effectLst/>
                        </a:rPr>
                        <a:t>Материал: Платина 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4807687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8DFEA2AB-AFD8-4983-ABB1-EAE023A78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445837"/>
              </p:ext>
            </p:extLst>
          </p:nvPr>
        </p:nvGraphicFramePr>
        <p:xfrm>
          <a:off x="1315673" y="3371578"/>
          <a:ext cx="6114415" cy="149213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9619">
                  <a:extLst>
                    <a:ext uri="{9D8B030D-6E8A-4147-A177-3AD203B41FA5}">
                      <a16:colId xmlns:a16="http://schemas.microsoft.com/office/drawing/2014/main" val="2538042906"/>
                    </a:ext>
                  </a:extLst>
                </a:gridCol>
                <a:gridCol w="1186199">
                  <a:extLst>
                    <a:ext uri="{9D8B030D-6E8A-4147-A177-3AD203B41FA5}">
                      <a16:colId xmlns:a16="http://schemas.microsoft.com/office/drawing/2014/main" val="3096637614"/>
                    </a:ext>
                  </a:extLst>
                </a:gridCol>
                <a:gridCol w="1186199">
                  <a:extLst>
                    <a:ext uri="{9D8B030D-6E8A-4147-A177-3AD203B41FA5}">
                      <a16:colId xmlns:a16="http://schemas.microsoft.com/office/drawing/2014/main" val="2161845383"/>
                    </a:ext>
                  </a:extLst>
                </a:gridCol>
                <a:gridCol w="1186199">
                  <a:extLst>
                    <a:ext uri="{9D8B030D-6E8A-4147-A177-3AD203B41FA5}">
                      <a16:colId xmlns:a16="http://schemas.microsoft.com/office/drawing/2014/main" val="2940819458"/>
                    </a:ext>
                  </a:extLst>
                </a:gridCol>
                <a:gridCol w="1186199">
                  <a:extLst>
                    <a:ext uri="{9D8B030D-6E8A-4147-A177-3AD203B41FA5}">
                      <a16:colId xmlns:a16="http://schemas.microsoft.com/office/drawing/2014/main" val="874904073"/>
                    </a:ext>
                  </a:extLst>
                </a:gridCol>
              </a:tblGrid>
              <a:tr h="88781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h</a:t>
                      </a:r>
                      <a:r>
                        <a:rPr lang="ru-RU" sz="1200">
                          <a:effectLst/>
                        </a:rPr>
                        <a:t>- 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высота гильотины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R</a:t>
                      </a:r>
                      <a:r>
                        <a:rPr lang="ru-RU" sz="1200">
                          <a:effectLst/>
                        </a:rPr>
                        <a:t>-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Радиус шара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ρ</a:t>
                      </a:r>
                      <a:r>
                        <a:rPr lang="ru-RU" sz="1200">
                          <a:effectLst/>
                        </a:rPr>
                        <a:t>- 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плотность материала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</a:t>
                      </a:r>
                      <a:r>
                        <a:rPr lang="ru-RU" sz="1200">
                          <a:effectLst/>
                        </a:rPr>
                        <a:t>-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масса гильотины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k</a:t>
                      </a:r>
                      <a:r>
                        <a:rPr lang="ru-RU" sz="1200">
                          <a:effectLst/>
                        </a:rPr>
                        <a:t>-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коэффициент</a:t>
                      </a:r>
                      <a:endParaRPr lang="ru-RU" sz="110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>
                          <a:effectLst/>
                        </a:rPr>
                        <a:t>материала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9273390"/>
                  </a:ext>
                </a:extLst>
              </a:tr>
              <a:tr h="201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5м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u="sng">
                          <a:effectLst/>
                        </a:rPr>
                        <a:t>10</a:t>
                      </a:r>
                      <a:r>
                        <a:rPr lang="ru-RU" sz="1200" u="sng">
                          <a:effectLst/>
                        </a:rPr>
                        <a:t>см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21 450 кг/м</a:t>
                      </a:r>
                      <a:r>
                        <a:rPr lang="ru-RU" sz="1200" u="sng" baseline="30000">
                          <a:effectLst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10 кг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0</a:t>
                      </a:r>
                      <a:r>
                        <a:rPr lang="en-US" sz="1200" u="sng">
                          <a:effectLst/>
                        </a:rPr>
                        <a:t>.1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0814183"/>
                  </a:ext>
                </a:extLst>
              </a:tr>
              <a:tr h="201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5м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50см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21 450 кг/м</a:t>
                      </a:r>
                      <a:r>
                        <a:rPr lang="ru-RU" sz="1200" u="sng" baseline="30000">
                          <a:effectLst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10 кг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u="sng">
                          <a:effectLst/>
                        </a:rPr>
                        <a:t>0.1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1533793"/>
                  </a:ext>
                </a:extLst>
              </a:tr>
              <a:tr h="201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5м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 dirty="0">
                          <a:effectLst/>
                        </a:rPr>
                        <a:t>60см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21 450 кг/м</a:t>
                      </a:r>
                      <a:r>
                        <a:rPr lang="ru-RU" sz="1200" u="sng" baseline="30000">
                          <a:effectLst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>
                          <a:effectLst/>
                        </a:rPr>
                        <a:t>10 кг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200" u="sng" dirty="0">
                          <a:effectLst/>
                        </a:rPr>
                        <a:t>0.1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2332047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BBF7D885-7C93-4847-ADF5-40E6A5956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678" y="1469381"/>
            <a:ext cx="1058836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Рассмотрим такие значения параметров, </a:t>
            </a:r>
            <a:endParaRPr kumimoji="0" lang="en-US" altLang="ru-RU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Kankin" panose="02000506000000020004" pitchFamily="2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при которых</a:t>
            </a:r>
            <a:r>
              <a:rPr kumimoji="0" lang="ru-RU" altLang="ru-RU" sz="1600" b="0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гильотина разрежет полностью, разрежет на половину и не разрежет вообще шар из одного из самых плотных материалов платины.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ankin" panose="02000506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Для решения поставленной задачи необходимо определить следующие начальные условия: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ankin" panose="02000506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Опыт № 1</a:t>
            </a:r>
            <a:r>
              <a:rPr kumimoji="0" lang="en-US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ankin" panose="02000506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Для того чтобы это проверить мы будем изменять количество материала изменяя радиус</a:t>
            </a:r>
            <a:endParaRPr kumimoji="0" lang="en-US" altLang="ru-RU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Kankin" panose="02000506000000020004" pitchFamily="2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</a:rPr>
              <a:t>Остольные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Kankin" panose="02000506000000020004" pitchFamily="2" charset="0"/>
              </a:rPr>
              <a:t> опыты мы можем увидеть в стать</a:t>
            </a:r>
            <a:r>
              <a:rPr lang="ru-RU" altLang="ru-RU" sz="1600" dirty="0">
                <a:solidFill>
                  <a:srgbClr val="000000"/>
                </a:solidFill>
                <a:latin typeface="Kankin" panose="02000506000000020004" pitchFamily="2" charset="0"/>
              </a:rPr>
              <a:t>е проекта.)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ankin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63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F3760F-5629-4BDF-B0D0-4BA8D249D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54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Результаты моделирования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859388-7C16-4FDA-BAEB-22A459F13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7299" y="1128452"/>
            <a:ext cx="10178322" cy="1492132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В результате численного моделирования были получены следующие результаты: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Опыт №1.1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Вид сбоку: 				Вид спереди: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1E4EC8-19DF-45F9-BDE2-BDDA9CD03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99" y="2620584"/>
            <a:ext cx="4122035" cy="30915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26C7DD7-872E-4918-A8BD-2F1598E32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812" y="2620584"/>
            <a:ext cx="3914666" cy="30915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3BF39C-618B-4319-B43D-B7AC742C7420}"/>
              </a:ext>
            </a:extLst>
          </p:cNvPr>
          <p:cNvSpPr txBox="1"/>
          <p:nvPr/>
        </p:nvSpPr>
        <p:spPr>
          <a:xfrm>
            <a:off x="1604211" y="5712110"/>
            <a:ext cx="5444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При 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R</a:t>
            </a: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 = 10см шар из платины был разрезан полностью.</a:t>
            </a:r>
            <a:endParaRPr lang="ru-RU" dirty="0">
              <a:latin typeface="Kankin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46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2F54E9-B1D1-4025-8A8B-D354D01F2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Результаты моделирования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715951-2ED9-4519-9E86-38C5258DA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488" y="1264918"/>
            <a:ext cx="10178322" cy="609599"/>
          </a:xfrm>
        </p:spPr>
        <p:txBody>
          <a:bodyPr/>
          <a:lstStyle/>
          <a:p>
            <a:r>
              <a:rPr lang="ru-RU" sz="20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Вид сбоку: 				Вид спереди:</a:t>
            </a:r>
            <a:endParaRPr lang="ru-RU" sz="20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2FBF2D-6F28-471D-870A-232659B97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488" y="1849258"/>
            <a:ext cx="4178968" cy="313422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291D5AF-2BB7-46AA-BF9C-5680F8D87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456" y="1849258"/>
            <a:ext cx="3785544" cy="31342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494B7C-6C7A-451F-8CE1-A7F5AE810192}"/>
              </a:ext>
            </a:extLst>
          </p:cNvPr>
          <p:cNvSpPr txBox="1"/>
          <p:nvPr/>
        </p:nvSpPr>
        <p:spPr>
          <a:xfrm>
            <a:off x="1741803" y="5045243"/>
            <a:ext cx="5814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При 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R</a:t>
            </a: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 =50 см шар из платины был разрезан на половину.</a:t>
            </a:r>
            <a:endParaRPr lang="ru-RU" sz="18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2499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6DEEF-B5A7-4C82-A881-6A75F56C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54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Результаты моделирования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9CFB09-A4A3-4A3F-880A-00C7BCD7F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25339"/>
            <a:ext cx="10178322" cy="449178"/>
          </a:xfrm>
        </p:spPr>
        <p:txBody>
          <a:bodyPr/>
          <a:lstStyle/>
          <a:p>
            <a:r>
              <a:rPr lang="ru-RU" sz="20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Вид сбоку: 				Вид спереди:</a:t>
            </a:r>
            <a:endParaRPr lang="ru-RU" sz="2000" dirty="0">
              <a:effectLst/>
              <a:latin typeface="Kankin" panose="02000506000000020004" pitchFamily="2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A70D1D-38E0-42B5-B862-927940FD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7" y="1903615"/>
            <a:ext cx="4231615" cy="317371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061CAA-5BEF-45DC-ACAA-17222DCA4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344" y="1874517"/>
            <a:ext cx="4270412" cy="32028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2E02D6-F5EF-4729-9426-0FB7AB88761C}"/>
              </a:ext>
            </a:extLst>
          </p:cNvPr>
          <p:cNvSpPr txBox="1"/>
          <p:nvPr/>
        </p:nvSpPr>
        <p:spPr>
          <a:xfrm>
            <a:off x="1582373" y="5077326"/>
            <a:ext cx="484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При </a:t>
            </a:r>
            <a:r>
              <a:rPr lang="en-US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R</a:t>
            </a:r>
            <a:r>
              <a:rPr lang="ru-RU" sz="1800" dirty="0">
                <a:solidFill>
                  <a:srgbClr val="000000"/>
                </a:solidFill>
                <a:effectLst/>
                <a:latin typeface="Kankin" panose="02000506000000020004" pitchFamily="2" charset="0"/>
                <a:ea typeface="Times New Roman" panose="02020603050405020304" pitchFamily="18" charset="0"/>
              </a:rPr>
              <a:t> =60 см шар из платины был не разрезан.</a:t>
            </a:r>
            <a:endParaRPr lang="ru-RU" dirty="0">
              <a:latin typeface="Kankin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614467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454</TotalTime>
  <Words>591</Words>
  <Application>Microsoft Office PowerPoint</Application>
  <PresentationFormat>Широкоэкранный</PresentationFormat>
  <Paragraphs>81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Calibri</vt:lpstr>
      <vt:lpstr>Cambria Math</vt:lpstr>
      <vt:lpstr>Corbel</vt:lpstr>
      <vt:lpstr>Gill Sans MT</vt:lpstr>
      <vt:lpstr>Impact</vt:lpstr>
      <vt:lpstr>Kankin</vt:lpstr>
      <vt:lpstr>Эмблема</vt:lpstr>
      <vt:lpstr>Разрез как смысл жизни</vt:lpstr>
      <vt:lpstr>Введение</vt:lpstr>
      <vt:lpstr>введение</vt:lpstr>
      <vt:lpstr>Постановка задачи </vt:lpstr>
      <vt:lpstr>Постановка задачи</vt:lpstr>
      <vt:lpstr>Начальные условия и параметры </vt:lpstr>
      <vt:lpstr>Результаты моделирования </vt:lpstr>
      <vt:lpstr>Результаты моделирования</vt:lpstr>
      <vt:lpstr>Результаты моделирования</vt:lpstr>
      <vt:lpstr>Заключение и перспективы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Разрез как смысл жизни</dc:title>
  <dc:creator>Тимофей Полх</dc:creator>
  <cp:lastModifiedBy>Тимофей Полх</cp:lastModifiedBy>
  <cp:revision>23</cp:revision>
  <dcterms:created xsi:type="dcterms:W3CDTF">2020-12-02T18:36:19Z</dcterms:created>
  <dcterms:modified xsi:type="dcterms:W3CDTF">2021-01-16T10:26:26Z</dcterms:modified>
</cp:coreProperties>
</file>

<file path=docProps/thumbnail.jpeg>
</file>